
<file path=[Content_Types].xml><?xml version="1.0" encoding="utf-8"?>
<Types xmlns="http://schemas.openxmlformats.org/package/2006/content-types">
  <Default Extension="emf" ContentType="image/x-emf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8"/>
  </p:notesMasterIdLst>
  <p:sldIdLst>
    <p:sldId id="1100" r:id="rId2"/>
    <p:sldId id="1541" r:id="rId3"/>
    <p:sldId id="1337" r:id="rId4"/>
    <p:sldId id="1542" r:id="rId5"/>
    <p:sldId id="1543" r:id="rId6"/>
    <p:sldId id="1544" r:id="rId7"/>
    <p:sldId id="1545" r:id="rId8"/>
    <p:sldId id="1546" r:id="rId9"/>
    <p:sldId id="1547" r:id="rId10"/>
    <p:sldId id="1548" r:id="rId11"/>
    <p:sldId id="1549" r:id="rId12"/>
    <p:sldId id="1550" r:id="rId13"/>
    <p:sldId id="1570" r:id="rId14"/>
    <p:sldId id="1571" r:id="rId15"/>
    <p:sldId id="1572" r:id="rId16"/>
    <p:sldId id="1573" r:id="rId17"/>
    <p:sldId id="1574" r:id="rId18"/>
    <p:sldId id="1575" r:id="rId19"/>
    <p:sldId id="1576" r:id="rId20"/>
    <p:sldId id="1577" r:id="rId21"/>
    <p:sldId id="1578" r:id="rId22"/>
    <p:sldId id="1579" r:id="rId23"/>
    <p:sldId id="1580" r:id="rId24"/>
    <p:sldId id="1581" r:id="rId25"/>
    <p:sldId id="1582" r:id="rId26"/>
    <p:sldId id="1583" r:id="rId27"/>
    <p:sldId id="1584" r:id="rId28"/>
    <p:sldId id="1585" r:id="rId29"/>
    <p:sldId id="1567" r:id="rId30"/>
    <p:sldId id="1568" r:id="rId31"/>
    <p:sldId id="1569" r:id="rId32"/>
    <p:sldId id="1586" r:id="rId33"/>
    <p:sldId id="1587" r:id="rId34"/>
    <p:sldId id="1588" r:id="rId35"/>
    <p:sldId id="1589" r:id="rId36"/>
    <p:sldId id="1532" r:id="rId37"/>
    <p:sldId id="1590" r:id="rId38"/>
    <p:sldId id="1591" r:id="rId39"/>
    <p:sldId id="1592" r:id="rId40"/>
    <p:sldId id="1593" r:id="rId41"/>
    <p:sldId id="1594" r:id="rId42"/>
    <p:sldId id="1595" r:id="rId43"/>
    <p:sldId id="1596" r:id="rId44"/>
    <p:sldId id="951" r:id="rId45"/>
    <p:sldId id="1597" r:id="rId46"/>
    <p:sldId id="952" r:id="rId4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CC00"/>
    <a:srgbClr val="0066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3" autoAdjust="0"/>
    <p:restoredTop sz="91945" autoAdjust="0"/>
  </p:normalViewPr>
  <p:slideViewPr>
    <p:cSldViewPr snapToGrid="0" snapToObjects="1">
      <p:cViewPr varScale="1">
        <p:scale>
          <a:sx n="109" d="100"/>
          <a:sy n="109" d="100"/>
        </p:scale>
        <p:origin x="1696" y="1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11/3/18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br>
              <a:rPr lang="en-US" altLang="en-US" sz="4000" dirty="0"/>
            </a:br>
            <a:br>
              <a:rPr lang="en-US" altLang="en-US" sz="4000" dirty="0"/>
            </a:br>
            <a:r>
              <a:rPr lang="en-US" altLang="en-US" sz="4000" dirty="0"/>
              <a:t>Lecture 17 – Recursion (</a:t>
            </a:r>
            <a:r>
              <a:rPr lang="en-US" altLang="en-US" sz="4000" dirty="0" err="1"/>
              <a:t>cont</a:t>
            </a:r>
            <a:r>
              <a:rPr lang="en-US" altLang="en-US" sz="4000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Stacks and Tracing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Stacks will help us track what we are doing when tracing through recursive code</a:t>
            </a:r>
          </a:p>
          <a:p>
            <a:pPr lvl="3"/>
            <a:endParaRPr lang="en-US" dirty="0"/>
          </a:p>
          <a:p>
            <a:r>
              <a:rPr lang="en-US" dirty="0"/>
              <a:t>Remember, stacks are </a:t>
            </a:r>
            <a:r>
              <a:rPr lang="en-US" b="1" dirty="0"/>
              <a:t>LIFO</a:t>
            </a:r>
            <a:r>
              <a:rPr lang="en-US" dirty="0"/>
              <a:t> data structures</a:t>
            </a:r>
          </a:p>
          <a:p>
            <a:pPr lvl="1"/>
            <a:r>
              <a:rPr lang="en-US" dirty="0"/>
              <a:t>Last In, First Out</a:t>
            </a:r>
          </a:p>
          <a:p>
            <a:endParaRPr lang="en-US" dirty="0"/>
          </a:p>
          <a:p>
            <a:r>
              <a:rPr lang="en-US" dirty="0"/>
              <a:t>We’ll be doing a recursive trace of </a:t>
            </a:r>
            <a:br>
              <a:rPr lang="en-US" dirty="0"/>
            </a:br>
            <a:r>
              <a:rPr lang="en-US" dirty="0"/>
              <a:t>the summation function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161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Summation Funcion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addition of a sequence of numbers</a:t>
            </a:r>
          </a:p>
          <a:p>
            <a:r>
              <a:rPr lang="en-US" dirty="0"/>
              <a:t>The summation of a number is that number plus all of the numbers less than it (down to 0)</a:t>
            </a:r>
          </a:p>
          <a:p>
            <a:pPr lvl="1"/>
            <a:r>
              <a:rPr lang="en-US" dirty="0"/>
              <a:t>Summation of 5: 	 5 + 4 + 3 + 2 + 1 + 0</a:t>
            </a:r>
          </a:p>
          <a:p>
            <a:pPr lvl="1"/>
            <a:r>
              <a:rPr lang="en-US" dirty="0"/>
              <a:t>Summation of 6: 6 + 5 + 4 + 3 + 2 + 1 + 0</a:t>
            </a:r>
          </a:p>
          <a:p>
            <a:r>
              <a:rPr lang="en-US" dirty="0"/>
              <a:t>What does a recursive implementation look like?  What’s the base case?  Recursive case?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2917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Summation 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	 </a:t>
            </a:r>
            <a:r>
              <a:rPr lang="en-US" alt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  </a:t>
            </a:r>
            <a:r>
              <a:rPr lang="en-US" alt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4815840" y="2197012"/>
            <a:ext cx="358025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u="sng" dirty="0">
                <a:cs typeface="Courier New" panose="02070309020205020404" pitchFamily="49" charset="0"/>
              </a:rPr>
              <a:t>Base case:</a:t>
            </a:r>
          </a:p>
          <a:p>
            <a:r>
              <a:rPr lang="en-US" sz="2400" dirty="0">
                <a:cs typeface="Courier New" panose="02070309020205020404" pitchFamily="49" charset="0"/>
              </a:rPr>
              <a:t>Don’t want to go below 0</a:t>
            </a:r>
          </a:p>
          <a:p>
            <a:r>
              <a:rPr lang="en-US" sz="2400" dirty="0">
                <a:cs typeface="Courier New" panose="02070309020205020404" pitchFamily="49" charset="0"/>
              </a:rPr>
              <a:t>Summation of 0 is 0</a:t>
            </a:r>
          </a:p>
        </p:txBody>
      </p:sp>
      <p:cxnSp>
        <p:nvCxnSpPr>
          <p:cNvPr id="7" name="Straight Arrow Connector 6"/>
          <p:cNvCxnSpPr>
            <a:stCxn id="6" idx="1"/>
          </p:cNvCxnSpPr>
          <p:nvPr/>
        </p:nvCxnSpPr>
        <p:spPr>
          <a:xfrm flipH="1">
            <a:off x="3791712" y="2797177"/>
            <a:ext cx="1024128" cy="848231"/>
          </a:xfrm>
          <a:prstGeom prst="straightConnector1">
            <a:avLst/>
          </a:prstGeom>
          <a:ln w="44450">
            <a:solidFill>
              <a:srgbClr val="00206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15840" y="3641764"/>
            <a:ext cx="358025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u="sng" dirty="0">
                <a:cs typeface="Courier New" panose="02070309020205020404" pitchFamily="49" charset="0"/>
              </a:rPr>
              <a:t>Recursive case and call:</a:t>
            </a:r>
          </a:p>
          <a:p>
            <a:r>
              <a:rPr lang="en-US" sz="2400" dirty="0">
                <a:cs typeface="Courier New" panose="02070309020205020404" pitchFamily="49" charset="0"/>
              </a:rPr>
              <a:t>Otherwise, summation is </a:t>
            </a:r>
            <a:br>
              <a:rPr lang="en-US" sz="2400" dirty="0">
                <a:cs typeface="Courier New" panose="02070309020205020404" pitchFamily="49" charset="0"/>
              </a:rPr>
            </a:br>
            <a:r>
              <a:rPr lang="en-US" sz="2400" dirty="0" err="1">
                <a:cs typeface="Courier New" panose="02070309020205020404" pitchFamily="49" charset="0"/>
              </a:rPr>
              <a:t>num</a:t>
            </a:r>
            <a:r>
              <a:rPr lang="en-US" sz="2400" dirty="0">
                <a:cs typeface="Courier New" panose="02070309020205020404" pitchFamily="49" charset="0"/>
              </a:rPr>
              <a:t> + summation(num-1)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2237232" y="4241928"/>
            <a:ext cx="2578608" cy="433704"/>
          </a:xfrm>
          <a:prstGeom prst="straightConnector1">
            <a:avLst/>
          </a:prstGeom>
          <a:ln w="44450">
            <a:solidFill>
              <a:srgbClr val="00206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4030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251827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7656576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fact(0)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fact(1)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fact(2)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fact(3)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fact(4)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main()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70078" y="970936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70078" y="1476904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sp>
        <p:nvSpPr>
          <p:cNvPr id="9" name="Rectangle 8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78496" y="3563637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78496" y="4072127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778496" y="4491703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78496" y="506072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778496" y="5270517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9138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251827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970936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70078" y="1476904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063142" y="1145541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3151175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</p:spTree>
    <p:extLst>
      <p:ext uri="{BB962C8B-B14F-4D97-AF65-F5344CB8AC3E}">
        <p14:creationId xmlns:p14="http://schemas.microsoft.com/office/powerpoint/2010/main" val="360067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827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70936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6904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063142" y="1145541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540714" y="2840312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2311898" y="2840312"/>
            <a:ext cx="1144010" cy="338554"/>
            <a:chOff x="4736655" y="3713284"/>
            <a:chExt cx="1144010" cy="338554"/>
          </a:xfrm>
        </p:grpSpPr>
        <p:sp>
          <p:nvSpPr>
            <p:cNvPr id="13" name="TextBox 12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6012023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6" name="Rectangle 15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</p:spTree>
    <p:extLst>
      <p:ext uri="{BB962C8B-B14F-4D97-AF65-F5344CB8AC3E}">
        <p14:creationId xmlns:p14="http://schemas.microsoft.com/office/powerpoint/2010/main" val="1321391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69792" y="1568308"/>
            <a:ext cx="3580257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cs typeface="Courier New" panose="02070309020205020404" pitchFamily="49" charset="0"/>
              </a:rPr>
              <a:t>This is a local variable.  Each time the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2400" dirty="0">
                <a:cs typeface="Courier New" panose="02070309020205020404" pitchFamily="49" charset="0"/>
              </a:rPr>
              <a:t> function is called, the new instance gets its own </a:t>
            </a:r>
            <a:r>
              <a:rPr lang="en-US" sz="2400" u="sng" dirty="0">
                <a:cs typeface="Courier New" panose="02070309020205020404" pitchFamily="49" charset="0"/>
              </a:rPr>
              <a:t>unique</a:t>
            </a:r>
            <a:r>
              <a:rPr lang="en-US" sz="2400" dirty="0">
                <a:cs typeface="Courier New" panose="02070309020205020404" pitchFamily="49" charset="0"/>
              </a:rPr>
              <a:t> local variables.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91670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7" name="Rectangle 16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19" name="Oval 18"/>
          <p:cNvSpPr/>
          <p:nvPr/>
        </p:nvSpPr>
        <p:spPr>
          <a:xfrm>
            <a:off x="2257433" y="2681084"/>
            <a:ext cx="1597876" cy="654060"/>
          </a:xfrm>
          <a:prstGeom prst="ellipse">
            <a:avLst/>
          </a:prstGeom>
          <a:noFill/>
          <a:ln w="3810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701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0087853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3" name="Rectangle 22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</p:spTree>
    <p:extLst>
      <p:ext uri="{BB962C8B-B14F-4D97-AF65-F5344CB8AC3E}">
        <p14:creationId xmlns:p14="http://schemas.microsoft.com/office/powerpoint/2010/main" val="179501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2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21" name="TextBox 2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333038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0" name="Rectangle 29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</a:p>
        </p:txBody>
      </p:sp>
      <p:sp>
        <p:nvSpPr>
          <p:cNvPr id="31" name="Rectangle 30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</p:spTree>
    <p:extLst>
      <p:ext uri="{BB962C8B-B14F-4D97-AF65-F5344CB8AC3E}">
        <p14:creationId xmlns:p14="http://schemas.microsoft.com/office/powerpoint/2010/main" val="1303321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/>
      <p:bldP spid="3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21" name="TextBox 2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33" name="TextBox 32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35" name="Straight Arrow Connector 34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6" name="Table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7098629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7" name="Rectangle 36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</a:p>
        </p:txBody>
      </p:sp>
      <p:sp>
        <p:nvSpPr>
          <p:cNvPr id="39" name="Rectangle 38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</p:spTree>
    <p:extLst>
      <p:ext uri="{BB962C8B-B14F-4D97-AF65-F5344CB8AC3E}">
        <p14:creationId xmlns:p14="http://schemas.microsoft.com/office/powerpoint/2010/main" val="3225200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Recursion</a:t>
            </a:r>
          </a:p>
          <a:p>
            <a:pPr lvl="1"/>
            <a:r>
              <a:rPr lang="en-US" sz="3200" dirty="0"/>
              <a:t>Recursion</a:t>
            </a:r>
            <a:endParaRPr lang="en-US" dirty="0"/>
          </a:p>
          <a:p>
            <a:pPr lvl="2"/>
            <a:r>
              <a:rPr lang="en-US" sz="3200" dirty="0"/>
              <a:t>Recursion</a:t>
            </a:r>
            <a:endParaRPr lang="en-US" dirty="0"/>
          </a:p>
          <a:p>
            <a:r>
              <a:rPr lang="en-US" dirty="0"/>
              <a:t>Stacks</a:t>
            </a:r>
          </a:p>
          <a:p>
            <a:r>
              <a:rPr lang="en-US" dirty="0"/>
              <a:t>Parts of a recursive function:</a:t>
            </a:r>
          </a:p>
          <a:p>
            <a:pPr lvl="1"/>
            <a:r>
              <a:rPr lang="en-US" sz="3200" dirty="0"/>
              <a:t>Base case</a:t>
            </a:r>
          </a:p>
          <a:p>
            <a:pPr lvl="1"/>
            <a:r>
              <a:rPr lang="en-US" sz="3200" dirty="0"/>
              <a:t>Recursive case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1546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21" name="TextBox 2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6156960" y="4411539"/>
            <a:ext cx="361877" cy="480204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320897" y="44869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4514789" y="48917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6293761" y="5565813"/>
            <a:ext cx="1144010" cy="338554"/>
            <a:chOff x="4736655" y="3713284"/>
            <a:chExt cx="1144010" cy="338554"/>
          </a:xfrm>
        </p:grpSpPr>
        <p:sp>
          <p:nvSpPr>
            <p:cNvPr id="39" name="TextBox 38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0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FFCC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CC00"/>
                </a:solidFill>
              </a:endParaRPr>
            </a:p>
          </p:txBody>
        </p:sp>
      </p:grpSp>
      <p:cxnSp>
        <p:nvCxnSpPr>
          <p:cNvPr id="41" name="Straight Arrow Connector 40"/>
          <p:cNvCxnSpPr/>
          <p:nvPr/>
        </p:nvCxnSpPr>
        <p:spPr>
          <a:xfrm flipH="1">
            <a:off x="4870368" y="5204150"/>
            <a:ext cx="3" cy="33375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aphicFrame>
        <p:nvGraphicFramePr>
          <p:cNvPr id="43" name="Table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717200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4" name="Rectangle 43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</a:p>
        </p:txBody>
      </p:sp>
      <p:sp>
        <p:nvSpPr>
          <p:cNvPr id="45" name="Rectangle 44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</a:p>
        </p:txBody>
      </p:sp>
      <p:sp>
        <p:nvSpPr>
          <p:cNvPr id="46" name="Rectangle 45"/>
          <p:cNvSpPr/>
          <p:nvPr/>
        </p:nvSpPr>
        <p:spPr>
          <a:xfrm>
            <a:off x="7717536" y="320144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</a:p>
        </p:txBody>
      </p:sp>
      <p:sp>
        <p:nvSpPr>
          <p:cNvPr id="47" name="Rectangle 46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</a:p>
        </p:txBody>
      </p:sp>
      <p:sp>
        <p:nvSpPr>
          <p:cNvPr id="48" name="Rectangle 47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</p:spTree>
    <p:extLst>
      <p:ext uri="{BB962C8B-B14F-4D97-AF65-F5344CB8AC3E}">
        <p14:creationId xmlns:p14="http://schemas.microsoft.com/office/powerpoint/2010/main" val="314869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21" name="TextBox 2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6156960" y="4411539"/>
            <a:ext cx="361877" cy="480204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320897" y="44869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4514789" y="48917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6293761" y="5565813"/>
            <a:ext cx="1144010" cy="338554"/>
            <a:chOff x="4736655" y="3713284"/>
            <a:chExt cx="1144010" cy="338554"/>
          </a:xfrm>
        </p:grpSpPr>
        <p:sp>
          <p:nvSpPr>
            <p:cNvPr id="39" name="TextBox 38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0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FFCC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CC00"/>
                </a:solidFill>
              </a:endParaRPr>
            </a:p>
          </p:txBody>
        </p:sp>
      </p:grpSp>
      <p:cxnSp>
        <p:nvCxnSpPr>
          <p:cNvPr id="41" name="Straight Arrow Connector 40"/>
          <p:cNvCxnSpPr/>
          <p:nvPr/>
        </p:nvCxnSpPr>
        <p:spPr>
          <a:xfrm flipH="1">
            <a:off x="4870368" y="5204150"/>
            <a:ext cx="3" cy="33375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aphicFrame>
        <p:nvGraphicFramePr>
          <p:cNvPr id="43" name="Table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035766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4" name="Rectangle 43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</a:p>
        </p:txBody>
      </p:sp>
      <p:sp>
        <p:nvSpPr>
          <p:cNvPr id="45" name="Rectangle 44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</a:p>
        </p:txBody>
      </p:sp>
      <p:sp>
        <p:nvSpPr>
          <p:cNvPr id="46" name="Rectangle 45"/>
          <p:cNvSpPr/>
          <p:nvPr/>
        </p:nvSpPr>
        <p:spPr>
          <a:xfrm>
            <a:off x="7717536" y="320144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</a:p>
        </p:txBody>
      </p:sp>
      <p:sp>
        <p:nvSpPr>
          <p:cNvPr id="47" name="Rectangle 46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</a:p>
        </p:txBody>
      </p:sp>
      <p:sp>
        <p:nvSpPr>
          <p:cNvPr id="48" name="Rectangle 47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</p:spTree>
    <p:extLst>
      <p:ext uri="{BB962C8B-B14F-4D97-AF65-F5344CB8AC3E}">
        <p14:creationId xmlns:p14="http://schemas.microsoft.com/office/powerpoint/2010/main" val="15990880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21" name="TextBox 2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6156960" y="4411539"/>
            <a:ext cx="361877" cy="480204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320897" y="44869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4514789" y="48917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6293761" y="5565813"/>
            <a:ext cx="1144010" cy="338554"/>
            <a:chOff x="4736655" y="3713284"/>
            <a:chExt cx="1144010" cy="338554"/>
          </a:xfrm>
        </p:grpSpPr>
        <p:sp>
          <p:nvSpPr>
            <p:cNvPr id="39" name="TextBox 38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0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FFCC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CC00"/>
                </a:solidFill>
              </a:endParaRPr>
            </a:p>
          </p:txBody>
        </p:sp>
      </p:grpSp>
      <p:cxnSp>
        <p:nvCxnSpPr>
          <p:cNvPr id="41" name="Straight Arrow Connector 40"/>
          <p:cNvCxnSpPr/>
          <p:nvPr/>
        </p:nvCxnSpPr>
        <p:spPr>
          <a:xfrm flipH="1">
            <a:off x="4870368" y="5204150"/>
            <a:ext cx="3" cy="33375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return 0</a:t>
            </a:r>
          </a:p>
        </p:txBody>
      </p:sp>
      <p:sp>
        <p:nvSpPr>
          <p:cNvPr id="43" name="Arc 42"/>
          <p:cNvSpPr/>
          <p:nvPr/>
        </p:nvSpPr>
        <p:spPr>
          <a:xfrm>
            <a:off x="4220307" y="4217418"/>
            <a:ext cx="2466394" cy="1435671"/>
          </a:xfrm>
          <a:prstGeom prst="arc">
            <a:avLst>
              <a:gd name="adj1" fmla="val 6818964"/>
              <a:gd name="adj2" fmla="val 16073742"/>
            </a:avLst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4409912" y="4388916"/>
            <a:ext cx="1237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0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aphicFrame>
        <p:nvGraphicFramePr>
          <p:cNvPr id="46" name="Table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3574169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7" name="Rectangle 46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</a:p>
        </p:txBody>
      </p:sp>
      <p:sp>
        <p:nvSpPr>
          <p:cNvPr id="48" name="Rectangle 47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717536" y="320144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</a:p>
        </p:txBody>
      </p:sp>
      <p:sp>
        <p:nvSpPr>
          <p:cNvPr id="50" name="Rectangle 49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</a:p>
        </p:txBody>
      </p:sp>
      <p:sp>
        <p:nvSpPr>
          <p:cNvPr id="51" name="Rectangle 50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sp>
        <p:nvSpPr>
          <p:cNvPr id="52" name="Rectangle 51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3" name="Rectangle 52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CC00"/>
                </a:solidFill>
              </a:rPr>
              <a:t>POP!</a:t>
            </a:r>
          </a:p>
        </p:txBody>
      </p:sp>
    </p:spTree>
    <p:extLst>
      <p:ext uri="{BB962C8B-B14F-4D97-AF65-F5344CB8AC3E}">
        <p14:creationId xmlns:p14="http://schemas.microsoft.com/office/powerpoint/2010/main" val="3849137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4" grpId="0"/>
      <p:bldP spid="5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21" name="TextBox 2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return 1 + 0 (= 1)</a:t>
            </a:r>
          </a:p>
        </p:txBody>
      </p:sp>
      <p:sp>
        <p:nvSpPr>
          <p:cNvPr id="36" name="Arc 35"/>
          <p:cNvSpPr/>
          <p:nvPr/>
        </p:nvSpPr>
        <p:spPr>
          <a:xfrm flipH="1">
            <a:off x="6125656" y="2167601"/>
            <a:ext cx="1495046" cy="2146467"/>
          </a:xfrm>
          <a:prstGeom prst="arc">
            <a:avLst>
              <a:gd name="adj1" fmla="val 5731553"/>
              <a:gd name="adj2" fmla="val 15363412"/>
            </a:avLst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7471003" y="2577529"/>
            <a:ext cx="1237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1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aphicFrame>
        <p:nvGraphicFramePr>
          <p:cNvPr id="39" name="Table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2363063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0" name="Rectangle 39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</a:p>
        </p:txBody>
      </p:sp>
      <p:sp>
        <p:nvSpPr>
          <p:cNvPr id="42" name="Rectangle 41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</a:p>
        </p:txBody>
      </p:sp>
      <p:sp>
        <p:nvSpPr>
          <p:cNvPr id="43" name="Rectangle 42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sp>
        <p:nvSpPr>
          <p:cNvPr id="44" name="Rectangle 43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45" name="Rectangle 44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POP!</a:t>
            </a:r>
          </a:p>
        </p:txBody>
      </p:sp>
      <p:sp>
        <p:nvSpPr>
          <p:cNvPr id="46" name="Rectangle 45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CC00"/>
                </a:solidFill>
              </a:rPr>
              <a:t>POP!</a:t>
            </a:r>
          </a:p>
        </p:txBody>
      </p:sp>
    </p:spTree>
    <p:extLst>
      <p:ext uri="{BB962C8B-B14F-4D97-AF65-F5344CB8AC3E}">
        <p14:creationId xmlns:p14="http://schemas.microsoft.com/office/powerpoint/2010/main" val="294920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/>
      <p:bldP spid="4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21" name="TextBox 2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return 2 + 1 (= 3)</a:t>
            </a:r>
          </a:p>
        </p:txBody>
      </p:sp>
      <p:sp>
        <p:nvSpPr>
          <p:cNvPr id="30" name="Arc 29"/>
          <p:cNvSpPr/>
          <p:nvPr/>
        </p:nvSpPr>
        <p:spPr>
          <a:xfrm>
            <a:off x="1611477" y="1863261"/>
            <a:ext cx="5319338" cy="3552641"/>
          </a:xfrm>
          <a:prstGeom prst="arc">
            <a:avLst>
              <a:gd name="adj1" fmla="val 19353711"/>
              <a:gd name="adj2" fmla="val 5626665"/>
            </a:avLst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5730908" y="3750175"/>
            <a:ext cx="1237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3</a:t>
            </a:r>
          </a:p>
        </p:txBody>
      </p:sp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710230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3" name="Rectangle 32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</a:p>
        </p:txBody>
      </p:sp>
      <p:sp>
        <p:nvSpPr>
          <p:cNvPr id="34" name="Rectangle 33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sp>
        <p:nvSpPr>
          <p:cNvPr id="36" name="Rectangle 35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POP!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CC00"/>
                </a:solidFill>
              </a:rPr>
              <a:t>POP!</a:t>
            </a:r>
          </a:p>
        </p:txBody>
      </p:sp>
      <p:sp>
        <p:nvSpPr>
          <p:cNvPr id="39" name="Rectangle 38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POP!</a:t>
            </a:r>
          </a:p>
        </p:txBody>
      </p:sp>
    </p:spTree>
    <p:extLst>
      <p:ext uri="{BB962C8B-B14F-4D97-AF65-F5344CB8AC3E}">
        <p14:creationId xmlns:p14="http://schemas.microsoft.com/office/powerpoint/2010/main" val="3204071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/>
      <p:bldP spid="3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return 3 + 3 (= 6)</a:t>
            </a:r>
          </a:p>
        </p:txBody>
      </p:sp>
      <p:sp>
        <p:nvSpPr>
          <p:cNvPr id="23" name="Arc 22"/>
          <p:cNvSpPr/>
          <p:nvPr/>
        </p:nvSpPr>
        <p:spPr>
          <a:xfrm flipH="1">
            <a:off x="3180077" y="3681984"/>
            <a:ext cx="1618525" cy="1772858"/>
          </a:xfrm>
          <a:prstGeom prst="arc">
            <a:avLst>
              <a:gd name="adj1" fmla="val 6232040"/>
              <a:gd name="adj2" fmla="val 15363412"/>
            </a:avLst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798602" y="4333491"/>
            <a:ext cx="1237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6</a:t>
            </a:r>
          </a:p>
        </p:txBody>
      </p:sp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2998610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6" name="Rectangle 25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POP!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POP!</a:t>
            </a:r>
          </a:p>
        </p:txBody>
      </p:sp>
      <p:sp>
        <p:nvSpPr>
          <p:cNvPr id="31" name="Rectangle 30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CC00"/>
                </a:solidFill>
              </a:rPr>
              <a:t>POP!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773826" y="444904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8000"/>
                </a:solidFill>
              </a:rPr>
              <a:t>POP!</a:t>
            </a:r>
          </a:p>
        </p:txBody>
      </p:sp>
    </p:spTree>
    <p:extLst>
      <p:ext uri="{BB962C8B-B14F-4D97-AF65-F5344CB8AC3E}">
        <p14:creationId xmlns:p14="http://schemas.microsoft.com/office/powerpoint/2010/main" val="3207258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/>
      <p:bldP spid="3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return 4 + 6 (=10)</a:t>
            </a:r>
          </a:p>
        </p:txBody>
      </p:sp>
      <p:sp>
        <p:nvSpPr>
          <p:cNvPr id="16" name="Arc 15"/>
          <p:cNvSpPr/>
          <p:nvPr/>
        </p:nvSpPr>
        <p:spPr>
          <a:xfrm flipH="1">
            <a:off x="-754840" y="1841221"/>
            <a:ext cx="4826967" cy="2970524"/>
          </a:xfrm>
          <a:prstGeom prst="arc">
            <a:avLst>
              <a:gd name="adj1" fmla="val 10425674"/>
              <a:gd name="adj2" fmla="val 16602920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389709" y="2082932"/>
            <a:ext cx="13648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10</a:t>
            </a: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31836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9" name="Rectangle 18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POP!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POP!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CC00"/>
                </a:solidFill>
              </a:rPr>
              <a:t>POP!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773826" y="444904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8000"/>
                </a:solidFill>
              </a:rPr>
              <a:t>POP!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778496" y="486490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POP!</a:t>
            </a:r>
          </a:p>
        </p:txBody>
      </p:sp>
    </p:spTree>
    <p:extLst>
      <p:ext uri="{BB962C8B-B14F-4D97-AF65-F5344CB8AC3E}">
        <p14:creationId xmlns:p14="http://schemas.microsoft.com/office/powerpoint/2010/main" val="387538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/>
      <p:bldP spid="2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5926143"/>
              </p:ext>
            </p:extLst>
          </p:nvPr>
        </p:nvGraphicFramePr>
        <p:xfrm>
          <a:off x="7656576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POP!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POP!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CC00"/>
                </a:solidFill>
              </a:rPr>
              <a:t>POP!</a:t>
            </a:r>
          </a:p>
        </p:txBody>
      </p:sp>
      <p:sp>
        <p:nvSpPr>
          <p:cNvPr id="13" name="Arc 12"/>
          <p:cNvSpPr/>
          <p:nvPr/>
        </p:nvSpPr>
        <p:spPr>
          <a:xfrm flipH="1">
            <a:off x="470285" y="1045578"/>
            <a:ext cx="1618525" cy="1037354"/>
          </a:xfrm>
          <a:prstGeom prst="arc">
            <a:avLst>
              <a:gd name="adj1" fmla="val 7436056"/>
              <a:gd name="adj2" fmla="val 15363412"/>
            </a:avLst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088811" y="1209298"/>
            <a:ext cx="17309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None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return None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773826" y="444904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8000"/>
                </a:solidFill>
              </a:rPr>
              <a:t>POP!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778496" y="486490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POP!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773826" y="5280776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7030A0"/>
                </a:solidFill>
              </a:rPr>
              <a:t>POP!</a:t>
            </a:r>
          </a:p>
        </p:txBody>
      </p:sp>
    </p:spTree>
    <p:extLst>
      <p:ext uri="{BB962C8B-B14F-4D97-AF65-F5344CB8AC3E}">
        <p14:creationId xmlns:p14="http://schemas.microsoft.com/office/powerpoint/2010/main" val="2112490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 animBg="1"/>
      <p:bldP spid="1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351671"/>
              </p:ext>
            </p:extLst>
          </p:nvPr>
        </p:nvGraphicFramePr>
        <p:xfrm>
          <a:off x="7656576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POP!</a:t>
            </a:r>
          </a:p>
        </p:txBody>
      </p:sp>
      <p:sp>
        <p:nvSpPr>
          <p:cNvPr id="6" name="Rectangle 5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POP!</a:t>
            </a:r>
          </a:p>
        </p:txBody>
      </p:sp>
      <p:sp>
        <p:nvSpPr>
          <p:cNvPr id="7" name="Rectangle 6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CC00"/>
                </a:solidFill>
              </a:rPr>
              <a:t>POP!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return control</a:t>
            </a:r>
          </a:p>
        </p:txBody>
      </p:sp>
      <p:sp>
        <p:nvSpPr>
          <p:cNvPr id="9" name="Rectangle 8"/>
          <p:cNvSpPr/>
          <p:nvPr/>
        </p:nvSpPr>
        <p:spPr>
          <a:xfrm>
            <a:off x="7773826" y="444904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8000"/>
                </a:solidFill>
              </a:rPr>
              <a:t>POP!</a:t>
            </a:r>
          </a:p>
        </p:txBody>
      </p:sp>
      <p:sp>
        <p:nvSpPr>
          <p:cNvPr id="10" name="Rectangle 9"/>
          <p:cNvSpPr/>
          <p:nvPr/>
        </p:nvSpPr>
        <p:spPr>
          <a:xfrm>
            <a:off x="7778496" y="486490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POP!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773826" y="5280776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7030A0"/>
                </a:solidFill>
              </a:rPr>
              <a:t>POP!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00669" y="3987379"/>
            <a:ext cx="311760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cs typeface="Courier New" panose="02070309020205020404" pitchFamily="49" charset="0"/>
              </a:rPr>
              <a:t>The stack is empty!</a:t>
            </a:r>
          </a:p>
        </p:txBody>
      </p:sp>
    </p:spTree>
    <p:extLst>
      <p:ext uri="{BB962C8B-B14F-4D97-AF65-F5344CB8AC3E}">
        <p14:creationId xmlns:p14="http://schemas.microsoft.com/office/powerpoint/2010/main" val="398395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Returning and Recursion</a:t>
            </a:r>
          </a:p>
        </p:txBody>
      </p:sp>
    </p:spTree>
    <p:extLst>
      <p:ext uri="{BB962C8B-B14F-4D97-AF65-F5344CB8AC3E}">
        <p14:creationId xmlns:p14="http://schemas.microsoft.com/office/powerpoint/2010/main" val="3691132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Returning Values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your goal is to return a final value</a:t>
            </a:r>
          </a:p>
          <a:p>
            <a:pPr lvl="1"/>
            <a:r>
              <a:rPr lang="en-US" dirty="0"/>
              <a:t>Every recursive call </a:t>
            </a:r>
            <a:r>
              <a:rPr lang="en-US" u="sng" dirty="0"/>
              <a:t>must</a:t>
            </a:r>
            <a:r>
              <a:rPr lang="en-US" dirty="0"/>
              <a:t> return a value</a:t>
            </a:r>
          </a:p>
          <a:p>
            <a:pPr lvl="1"/>
            <a:r>
              <a:rPr lang="en-US" dirty="0"/>
              <a:t>You must be able to pass it “back up”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lvl="1"/>
            <a:r>
              <a:rPr lang="en-US" dirty="0"/>
              <a:t>In most cases, the base case should return as well</a:t>
            </a:r>
          </a:p>
          <a:p>
            <a:pPr lvl="3"/>
            <a:endParaRPr lang="en-US" dirty="0"/>
          </a:p>
          <a:p>
            <a:r>
              <a:rPr lang="en-US" dirty="0"/>
              <a:t>Remember to pay attention to what </a:t>
            </a:r>
            <a:br>
              <a:rPr lang="en-US" dirty="0"/>
            </a:br>
            <a:r>
              <a:rPr lang="en-US" dirty="0"/>
              <a:t>happens at the “end” of a function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6315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084836" y="3032171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084836" y="4722466"/>
            <a:ext cx="1144010" cy="338554"/>
            <a:chOff x="4736655" y="3713284"/>
            <a:chExt cx="1144010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H="1">
            <a:off x="2227479" y="3863390"/>
            <a:ext cx="649766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552362" y="398629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293760" y="1489883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V="1">
            <a:off x="3228846" y="1244867"/>
            <a:ext cx="1477266" cy="4126159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3332973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 flipH="1">
            <a:off x="6156961" y="2270561"/>
            <a:ext cx="773854" cy="510982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44" name="TextBox 4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46" name="Straight Arrow Connector 45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6156961" y="4155570"/>
            <a:ext cx="662789" cy="73617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320897" y="44869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</p:txBody>
      </p:sp>
      <p:sp>
        <p:nvSpPr>
          <p:cNvPr id="49" name="Rectangle 3"/>
          <p:cNvSpPr txBox="1">
            <a:spLocks noChangeArrowheads="1"/>
          </p:cNvSpPr>
          <p:nvPr/>
        </p:nvSpPr>
        <p:spPr bwMode="auto">
          <a:xfrm>
            <a:off x="4514789" y="4891743"/>
            <a:ext cx="3141787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6247745" y="5565813"/>
            <a:ext cx="1144010" cy="338554"/>
            <a:chOff x="4736655" y="3713284"/>
            <a:chExt cx="1144010" cy="338554"/>
          </a:xfrm>
        </p:grpSpPr>
        <p:sp>
          <p:nvSpPr>
            <p:cNvPr id="51" name="TextBox 5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0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FFCC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CC00"/>
                </a:solidFill>
              </a:endParaRPr>
            </a:p>
          </p:txBody>
        </p:sp>
      </p:grpSp>
      <p:cxnSp>
        <p:nvCxnSpPr>
          <p:cNvPr id="53" name="Straight Arrow Connector 52"/>
          <p:cNvCxnSpPr/>
          <p:nvPr/>
        </p:nvCxnSpPr>
        <p:spPr>
          <a:xfrm flipH="1">
            <a:off x="4870368" y="5204150"/>
            <a:ext cx="3" cy="33375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429099" y="2348994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70078" y="5835537"/>
            <a:ext cx="440503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cs typeface="Courier New" panose="02070309020205020404" pitchFamily="49" charset="0"/>
              </a:rPr>
              <a:t>Does this work?  What’s wrong?</a:t>
            </a:r>
          </a:p>
        </p:txBody>
      </p:sp>
      <p:graphicFrame>
        <p:nvGraphicFramePr>
          <p:cNvPr id="55" name="Table 54"/>
          <p:cNvGraphicFramePr>
            <a:graphicFrameLocks noGrp="1"/>
          </p:cNvGraphicFramePr>
          <p:nvPr>
            <p:extLst/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6" name="Rectangle 55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</a:p>
        </p:txBody>
      </p:sp>
      <p:sp>
        <p:nvSpPr>
          <p:cNvPr id="57" name="Rectangle 56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</a:p>
        </p:txBody>
      </p:sp>
      <p:sp>
        <p:nvSpPr>
          <p:cNvPr id="58" name="Rectangle 57"/>
          <p:cNvSpPr/>
          <p:nvPr/>
        </p:nvSpPr>
        <p:spPr>
          <a:xfrm>
            <a:off x="7717536" y="320144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</a:p>
        </p:txBody>
      </p:sp>
      <p:sp>
        <p:nvSpPr>
          <p:cNvPr id="59" name="Rectangle 58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</a:p>
        </p:txBody>
      </p:sp>
      <p:sp>
        <p:nvSpPr>
          <p:cNvPr id="60" name="Rectangle 59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sp>
        <p:nvSpPr>
          <p:cNvPr id="61" name="Rectangle 60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</p:spTree>
    <p:extLst>
      <p:ext uri="{BB962C8B-B14F-4D97-AF65-F5344CB8AC3E}">
        <p14:creationId xmlns:p14="http://schemas.microsoft.com/office/powerpoint/2010/main" val="4017157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Recursion vs Iteration</a:t>
            </a:r>
          </a:p>
        </p:txBody>
      </p:sp>
    </p:spTree>
    <p:extLst>
      <p:ext uri="{BB962C8B-B14F-4D97-AF65-F5344CB8AC3E}">
        <p14:creationId xmlns:p14="http://schemas.microsoft.com/office/powerpoint/2010/main" val="26727238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Recursion and Iteration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Both are important</a:t>
            </a:r>
          </a:p>
          <a:p>
            <a:pPr lvl="1"/>
            <a:r>
              <a:rPr lang="en-US" dirty="0"/>
              <a:t>All modern programming languages support them</a:t>
            </a:r>
          </a:p>
          <a:p>
            <a:pPr lvl="1"/>
            <a:r>
              <a:rPr lang="en-US" dirty="0"/>
              <a:t>Some problems are easy to solve when using </a:t>
            </a:r>
            <a:br>
              <a:rPr lang="en-US" dirty="0"/>
            </a:br>
            <a:r>
              <a:rPr lang="en-US" dirty="0"/>
              <a:t>one and difficult to solve if using the other</a:t>
            </a:r>
          </a:p>
          <a:p>
            <a:pPr lvl="1"/>
            <a:endParaRPr lang="en-US" dirty="0"/>
          </a:p>
          <a:p>
            <a:r>
              <a:rPr lang="en-US" dirty="0"/>
              <a:t>How do you decide which to use?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5111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Iteration When…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Speed and efficiency is an issue</a:t>
            </a:r>
          </a:p>
          <a:p>
            <a:pPr lvl="1"/>
            <a:r>
              <a:rPr lang="en-US" dirty="0"/>
              <a:t>Iteration doesn’t push things onto the stack</a:t>
            </a:r>
          </a:p>
          <a:p>
            <a:pPr lvl="1"/>
            <a:r>
              <a:rPr lang="en-US" dirty="0"/>
              <a:t>Can’t “run out” of room like recursion does</a:t>
            </a:r>
          </a:p>
          <a:p>
            <a:endParaRPr lang="en-US" dirty="0"/>
          </a:p>
          <a:p>
            <a:r>
              <a:rPr lang="en-US" dirty="0"/>
              <a:t>The problem is an obvious fit for iteration</a:t>
            </a:r>
          </a:p>
          <a:p>
            <a:pPr lvl="1"/>
            <a:r>
              <a:rPr lang="en-US" dirty="0"/>
              <a:t>Processing every element of a list (or a 2D list)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3356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Recursion When…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Speed is not an issue</a:t>
            </a:r>
          </a:p>
          <a:p>
            <a:r>
              <a:rPr lang="en-US" dirty="0"/>
              <a:t>The data being processed is recursive</a:t>
            </a:r>
          </a:p>
          <a:p>
            <a:pPr lvl="1"/>
            <a:r>
              <a:rPr lang="en-US" dirty="0"/>
              <a:t>A hierarchical data structure</a:t>
            </a:r>
          </a:p>
          <a:p>
            <a:pPr lvl="1"/>
            <a:endParaRPr lang="en-US" dirty="0"/>
          </a:p>
          <a:p>
            <a:r>
              <a:rPr lang="en-US" dirty="0"/>
              <a:t>A recursive algorithm is obvious</a:t>
            </a:r>
          </a:p>
          <a:p>
            <a:pPr lvl="1"/>
            <a:r>
              <a:rPr lang="en-US" dirty="0"/>
              <a:t>(Will happen with time, as you gain experience)</a:t>
            </a:r>
          </a:p>
          <a:p>
            <a:r>
              <a:rPr lang="en-US" dirty="0"/>
              <a:t>Clarity and simplicity of code is important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1600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Recursion Practice</a:t>
            </a:r>
          </a:p>
        </p:txBody>
      </p:sp>
    </p:spTree>
    <p:extLst>
      <p:ext uri="{BB962C8B-B14F-4D97-AF65-F5344CB8AC3E}">
        <p14:creationId xmlns:p14="http://schemas.microsoft.com/office/powerpoint/2010/main" val="16326975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Fibonacci Sequences</a:t>
            </a:r>
          </a:p>
        </p:txBody>
      </p:sp>
    </p:spTree>
    <p:extLst>
      <p:ext uri="{BB962C8B-B14F-4D97-AF65-F5344CB8AC3E}">
        <p14:creationId xmlns:p14="http://schemas.microsoft.com/office/powerpoint/2010/main" val="4129121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Fibonacci Sequence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Number series</a:t>
            </a:r>
          </a:p>
          <a:p>
            <a:r>
              <a:rPr lang="en-US" dirty="0"/>
              <a:t>Starts with 0 and 1</a:t>
            </a:r>
          </a:p>
          <a:p>
            <a:endParaRPr lang="en-US" dirty="0"/>
          </a:p>
          <a:p>
            <a:r>
              <a:rPr lang="en-US" dirty="0"/>
              <a:t>Next number is found by adding the previous two numbers together</a:t>
            </a:r>
          </a:p>
          <a:p>
            <a:r>
              <a:rPr lang="en-US" dirty="0"/>
              <a:t>Pattern is repeated over and over (and over…)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850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Fibonacci Sequence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Starts with 0, 1, 1</a:t>
            </a:r>
          </a:p>
          <a:p>
            <a:r>
              <a:rPr lang="en-US" dirty="0"/>
              <a:t>Next number is …?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7136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6" name="Rectangle 5"/>
          <p:cNvSpPr/>
          <p:nvPr/>
        </p:nvSpPr>
        <p:spPr>
          <a:xfrm>
            <a:off x="4258056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5</a:t>
            </a:r>
          </a:p>
        </p:txBody>
      </p:sp>
      <p:sp>
        <p:nvSpPr>
          <p:cNvPr id="7" name="Rectangle 6"/>
          <p:cNvSpPr/>
          <p:nvPr/>
        </p:nvSpPr>
        <p:spPr>
          <a:xfrm>
            <a:off x="1417320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8" name="Rectangle 7"/>
          <p:cNvSpPr/>
          <p:nvPr/>
        </p:nvSpPr>
        <p:spPr>
          <a:xfrm>
            <a:off x="2127504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9" name="Rectangle 8"/>
          <p:cNvSpPr/>
          <p:nvPr/>
        </p:nvSpPr>
        <p:spPr>
          <a:xfrm>
            <a:off x="2837688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10" name="Rectangle 9"/>
          <p:cNvSpPr/>
          <p:nvPr/>
        </p:nvSpPr>
        <p:spPr>
          <a:xfrm>
            <a:off x="3547872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968240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678424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13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388608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21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098792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34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808976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55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09168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89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774952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144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840736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233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906520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377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972304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610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103872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…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038088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987</a:t>
            </a:r>
          </a:p>
        </p:txBody>
      </p:sp>
    </p:spTree>
    <p:extLst>
      <p:ext uri="{BB962C8B-B14F-4D97-AF65-F5344CB8AC3E}">
        <p14:creationId xmlns:p14="http://schemas.microsoft.com/office/powerpoint/2010/main" val="29396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/>
              <a:t>To gain a more solid understanding of recursion</a:t>
            </a:r>
          </a:p>
          <a:p>
            <a:r>
              <a:rPr lang="en-US" dirty="0"/>
              <a:t>To explore what goes on “behind the scenes”</a:t>
            </a:r>
          </a:p>
          <a:p>
            <a:r>
              <a:rPr lang="en-US" dirty="0"/>
              <a:t>To examine individual examples of recursion</a:t>
            </a:r>
          </a:p>
          <a:p>
            <a:pPr lvl="1"/>
            <a:r>
              <a:rPr lang="en-US" dirty="0"/>
              <a:t>Fibonacci Sequence</a:t>
            </a:r>
          </a:p>
          <a:p>
            <a:r>
              <a:rPr lang="en-US" dirty="0"/>
              <a:t>To better understand when it is best to use recursion, and when it is best to use iteration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2886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for…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1143" y="2848451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rgbClr val="FFC000"/>
                  </a:outerShdw>
                </a:effectLst>
              </a:rPr>
              <a:t>LIVECODING!!!</a:t>
            </a:r>
          </a:p>
        </p:txBody>
      </p:sp>
    </p:spTree>
    <p:extLst>
      <p:ext uri="{BB962C8B-B14F-4D97-AF65-F5344CB8AC3E}">
        <p14:creationId xmlns:p14="http://schemas.microsoft.com/office/powerpoint/2010/main" val="3611199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4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35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7" grpId="2"/>
      <p:bldP spid="7" grpId="3"/>
      <p:bldP spid="7" grpId="4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Recursively Implement Fibonacci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formula for a position in the sequence:</a:t>
            </a:r>
          </a:p>
          <a:p>
            <a:pPr marL="457200" lvl="1" indent="0">
              <a:buNone/>
            </a:pP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fib(p) = fib(p-1) + fib(p-2)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r>
              <a:rPr lang="en-US" dirty="0"/>
              <a:t>What is our base case?</a:t>
            </a:r>
          </a:p>
          <a:p>
            <a:r>
              <a:rPr lang="en-US" dirty="0"/>
              <a:t>What is our recursive case?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482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Non-Recursive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exp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we create an exponentiation without using the exponentiation operator?</a:t>
            </a:r>
          </a:p>
          <a:p>
            <a:pPr lvl="1"/>
            <a:r>
              <a:rPr lang="en-US" dirty="0"/>
              <a:t>Given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number </a:t>
            </a:r>
            <a:r>
              <a:rPr lang="en-US" dirty="0"/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power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we can use code like this:</a:t>
            </a:r>
          </a:p>
          <a:p>
            <a:pPr lvl="1"/>
            <a:endParaRPr lang="en-US" sz="1600" dirty="0"/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= 1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= 1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count &lt;= power: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*= number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count += 1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333669" y="4322635"/>
            <a:ext cx="1737311" cy="181588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+mj-lt"/>
                <a:cs typeface="Courier New" panose="02070309020205020404" pitchFamily="49" charset="0"/>
              </a:rPr>
              <a:t>Transform this into a recursive function</a:t>
            </a:r>
            <a:endParaRPr lang="en-US" sz="28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229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 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4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recExp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(number, power):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BASE CASE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power == 0: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1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RECURSIVE CASE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number * \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recExp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(number, power - 1)</a:t>
            </a:r>
          </a:p>
          <a:p>
            <a:pPr lvl="4"/>
            <a:endParaRPr lang="en-US" dirty="0"/>
          </a:p>
          <a:p>
            <a:pPr lvl="1"/>
            <a:r>
              <a:rPr lang="en-US" dirty="0"/>
              <a:t>There are other correct answers; this is just one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7058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686801" cy="4517689"/>
          </a:xfrm>
        </p:spPr>
        <p:txBody>
          <a:bodyPr/>
          <a:lstStyle/>
          <a:p>
            <a:r>
              <a:rPr lang="en-US" dirty="0"/>
              <a:t>Margaret Hamilton</a:t>
            </a:r>
          </a:p>
          <a:p>
            <a:pPr lvl="1"/>
            <a:r>
              <a:rPr lang="en-US" dirty="0"/>
              <a:t>Created software for space flight!</a:t>
            </a:r>
          </a:p>
          <a:p>
            <a:pPr lvl="2"/>
            <a:r>
              <a:rPr lang="en-US" sz="2800" dirty="0"/>
              <a:t>Apollo 8</a:t>
            </a:r>
          </a:p>
          <a:p>
            <a:pPr lvl="3"/>
            <a:r>
              <a:rPr lang="en-US" sz="2400" dirty="0"/>
              <a:t>First to leave orbit</a:t>
            </a:r>
          </a:p>
          <a:p>
            <a:pPr lvl="2"/>
            <a:r>
              <a:rPr lang="en-US" sz="2800" dirty="0"/>
              <a:t>Apollo 11</a:t>
            </a:r>
          </a:p>
          <a:p>
            <a:pPr lvl="3"/>
            <a:r>
              <a:rPr lang="en-US" sz="2400" dirty="0"/>
              <a:t>Moon landing</a:t>
            </a:r>
            <a:endParaRPr lang="en-US" dirty="0"/>
          </a:p>
          <a:p>
            <a:pPr lvl="1"/>
            <a:r>
              <a:rPr lang="en-US" dirty="0"/>
              <a:t>Invented the term </a:t>
            </a:r>
            <a:br>
              <a:rPr lang="en-US" dirty="0"/>
            </a:br>
            <a:r>
              <a:rPr lang="en-US" dirty="0"/>
              <a:t>“software engineering”</a:t>
            </a:r>
          </a:p>
          <a:p>
            <a:pPr lvl="1"/>
            <a:r>
              <a:rPr lang="en-US" dirty="0"/>
              <a:t>Her daughter got to play with space flight simulators!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224" y="3141112"/>
            <a:ext cx="3430828" cy="266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16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Project 2 is out on Blackboard now</a:t>
            </a:r>
          </a:p>
          <a:p>
            <a:pPr lvl="1"/>
            <a:r>
              <a:rPr lang="en-US" dirty="0"/>
              <a:t>Project is due by Friday (Nov 9th) at 8:59:59 PM</a:t>
            </a:r>
          </a:p>
          <a:p>
            <a:endParaRPr lang="en-US" dirty="0"/>
          </a:p>
          <a:p>
            <a:r>
              <a:rPr lang="en-US" dirty="0"/>
              <a:t>Midterm #2 is when?</a:t>
            </a:r>
          </a:p>
          <a:p>
            <a:pPr lvl="1"/>
            <a:r>
              <a:rPr lang="en-US" sz="3200" dirty="0"/>
              <a:t>November 14/15 in class!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7591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Margaret Hamilton</a:t>
            </a:r>
          </a:p>
          <a:p>
            <a:pPr lvl="1"/>
            <a:r>
              <a:rPr lang="en-US" sz="1600" dirty="0"/>
              <a:t>https://en.wikipedia.org/wiki/File:Margaret_Hamilton_in_action.jpg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Review of Recursion</a:t>
            </a:r>
          </a:p>
        </p:txBody>
      </p:sp>
    </p:spTree>
    <p:extLst>
      <p:ext uri="{BB962C8B-B14F-4D97-AF65-F5344CB8AC3E}">
        <p14:creationId xmlns:p14="http://schemas.microsoft.com/office/powerpoint/2010/main" val="3887645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Recursion?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Solving a problem using recursion means the solution depends on solutions to smaller instances of the same problem</a:t>
            </a:r>
          </a:p>
          <a:p>
            <a:endParaRPr lang="en-US" dirty="0"/>
          </a:p>
          <a:p>
            <a:r>
              <a:rPr lang="en-US" dirty="0"/>
              <a:t>In other words, to define a function or calculate a number by the repeated application of an algorithm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1614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 Procedures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creating a recursive procedure, there are a few things we want to keep in mind:</a:t>
            </a:r>
          </a:p>
          <a:p>
            <a:pPr lvl="1"/>
            <a:r>
              <a:rPr lang="en-US" sz="3200" dirty="0"/>
              <a:t>We need to break the problem into </a:t>
            </a:r>
            <a:br>
              <a:rPr lang="en-US" sz="3200" dirty="0"/>
            </a:br>
            <a:r>
              <a:rPr lang="en-US" sz="3200" dirty="0"/>
              <a:t>smaller pieces of itself</a:t>
            </a:r>
          </a:p>
          <a:p>
            <a:pPr lvl="1"/>
            <a:r>
              <a:rPr lang="en-US" sz="3200" dirty="0"/>
              <a:t>We need to define a “base case” to stop at</a:t>
            </a:r>
          </a:p>
          <a:p>
            <a:pPr lvl="1"/>
            <a:r>
              <a:rPr lang="en-US" sz="3200" dirty="0"/>
              <a:t>The smaller problems we break down into need to eventually reach the base case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6857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“Cases” in Recursion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recursive function must have two things:</a:t>
            </a:r>
          </a:p>
          <a:p>
            <a:pPr lvl="3"/>
            <a:endParaRPr lang="en-US" dirty="0"/>
          </a:p>
          <a:p>
            <a:r>
              <a:rPr lang="en-US" dirty="0"/>
              <a:t>At least one base case</a:t>
            </a:r>
          </a:p>
          <a:p>
            <a:pPr lvl="1"/>
            <a:r>
              <a:rPr lang="en-US" dirty="0"/>
              <a:t>When a result is returned (or the function ends)</a:t>
            </a:r>
          </a:p>
          <a:p>
            <a:pPr lvl="1"/>
            <a:r>
              <a:rPr lang="en-US" dirty="0"/>
              <a:t>“When to stop”</a:t>
            </a:r>
          </a:p>
          <a:p>
            <a:r>
              <a:rPr lang="en-US" dirty="0"/>
              <a:t>At least one recursive case</a:t>
            </a:r>
          </a:p>
          <a:p>
            <a:pPr lvl="1"/>
            <a:r>
              <a:rPr lang="en-US" dirty="0"/>
              <a:t>When the function is called again with new inputs</a:t>
            </a:r>
          </a:p>
          <a:p>
            <a:pPr lvl="1"/>
            <a:r>
              <a:rPr lang="en-US" dirty="0"/>
              <a:t>“When to go (again)”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17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Code Tracing: Recursion</a:t>
            </a:r>
          </a:p>
        </p:txBody>
      </p:sp>
    </p:spTree>
    <p:extLst>
      <p:ext uri="{BB962C8B-B14F-4D97-AF65-F5344CB8AC3E}">
        <p14:creationId xmlns:p14="http://schemas.microsoft.com/office/powerpoint/2010/main" val="39247313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27901</TotalTime>
  <Words>1768</Words>
  <Application>Microsoft Macintosh PowerPoint</Application>
  <PresentationFormat>On-screen Show (4:3)</PresentationFormat>
  <Paragraphs>683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2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17 – Recursion (cont)</vt:lpstr>
      <vt:lpstr>Last Class We Covered</vt:lpstr>
      <vt:lpstr>Any Questions from Last Time?</vt:lpstr>
      <vt:lpstr>Today’s Objectives</vt:lpstr>
      <vt:lpstr>Review of Recursion</vt:lpstr>
      <vt:lpstr>What is Recursion?</vt:lpstr>
      <vt:lpstr>Recursive Procedures</vt:lpstr>
      <vt:lpstr>“Cases” in Recursion</vt:lpstr>
      <vt:lpstr>Code Tracing: Recursion</vt:lpstr>
      <vt:lpstr>Stacks and Tracing</vt:lpstr>
      <vt:lpstr>Summation Funcion</vt:lpstr>
      <vt:lpstr>Summation Function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Returning and Recursion</vt:lpstr>
      <vt:lpstr>Returning Values</vt:lpstr>
      <vt:lpstr>PowerPoint Presentation</vt:lpstr>
      <vt:lpstr>Recursion vs Iteration</vt:lpstr>
      <vt:lpstr>Recursion and Iteration</vt:lpstr>
      <vt:lpstr>Use Iteration When…</vt:lpstr>
      <vt:lpstr>Use Recursion When…</vt:lpstr>
      <vt:lpstr>Recursion Practice</vt:lpstr>
      <vt:lpstr>Fibonacci Sequences</vt:lpstr>
      <vt:lpstr>Fibonacci Sequence</vt:lpstr>
      <vt:lpstr>Fibonacci Sequence</vt:lpstr>
      <vt:lpstr>Time for…</vt:lpstr>
      <vt:lpstr>Recursively Implement Fibonacci</vt:lpstr>
      <vt:lpstr>Non-Recursive exp()</vt:lpstr>
      <vt:lpstr>Recursive Answer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Michael Neary</cp:lastModifiedBy>
  <cp:revision>404</cp:revision>
  <dcterms:created xsi:type="dcterms:W3CDTF">2014-05-05T14:25:42Z</dcterms:created>
  <dcterms:modified xsi:type="dcterms:W3CDTF">2018-11-04T00:45:06Z</dcterms:modified>
</cp:coreProperties>
</file>